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th-TH"/>
    </a:defPPr>
    <a:lvl1pPr marL="0" algn="l" defTabSz="95769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478849" algn="l" defTabSz="95769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957697" algn="l" defTabSz="95769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1436546" algn="l" defTabSz="95769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1915395" algn="l" defTabSz="95769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2394243" algn="l" defTabSz="95769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2873092" algn="l" defTabSz="95769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3351940" algn="l" defTabSz="95769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3830788" algn="l" defTabSz="95769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99"/>
    <a:srgbClr val="FF3F3F"/>
    <a:srgbClr val="0000FF"/>
    <a:srgbClr val="FF7C80"/>
    <a:srgbClr val="FF505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ลักษณะสีปานกลาง 2 - เน้น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ลักษณะชุดรูปแบบ 1 - เน้น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18603FDC-E32A-4AB5-989C-0864C3EAD2B8}" styleName="ลักษณะชุดรูปแบบ 2 - เน้น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ลักษณะชุดรูปแบบ 1 - เน้น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ไม่มีลักษณะ, 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ลักษณะชุดรูปแบบ 2 - เน้น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ลักษณะชุดรูปแบบ 2 - เน้น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ลักษณะสีปานกลาง 2 - เน้น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ลักษณะสีปานกลาง 2 - เน้น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8750" autoAdjust="0"/>
    <p:restoredTop sz="94671" autoAdjust="0"/>
  </p:normalViewPr>
  <p:slideViewPr>
    <p:cSldViewPr>
      <p:cViewPr>
        <p:scale>
          <a:sx n="95" d="100"/>
          <a:sy n="95" d="100"/>
        </p:scale>
        <p:origin x="-1044" y="11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80BCD5-C829-4B00-8B99-F092C42BC85E}" type="datetimeFigureOut">
              <a:rPr lang="th-TH" smtClean="0"/>
              <a:pPr/>
              <a:t>14/12/63</a:t>
            </a:fld>
            <a:endParaRPr lang="th-TH"/>
          </a:p>
        </p:txBody>
      </p:sp>
      <p:sp>
        <p:nvSpPr>
          <p:cNvPr id="4" name="ตัวแทน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BE3D97-24B9-4A0A-AB5C-8CD9ECC77471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2902833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5769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78849" algn="l" defTabSz="95769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57697" algn="l" defTabSz="95769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36546" algn="l" defTabSz="95769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15395" algn="l" defTabSz="95769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394243" algn="l" defTabSz="95769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73092" algn="l" defTabSz="95769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51940" algn="l" defTabSz="95769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30788" algn="l" defTabSz="95769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BE3D97-24B9-4A0A-AB5C-8CD9ECC77471}" type="slidenum">
              <a:rPr lang="th-TH" smtClean="0"/>
              <a:pPr/>
              <a:t>1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1133020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1" y="2130429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8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6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5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3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2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0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1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0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pPr/>
              <a:t>14/12/63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724009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pPr/>
              <a:t>14/12/63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89421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1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pPr/>
              <a:t>14/12/63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1065634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pPr/>
              <a:t>14/12/63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1691186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4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84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69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54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39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2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0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194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078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pPr/>
              <a:t>14/12/63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2486852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457201" y="1600203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pPr/>
              <a:t>14/12/63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138577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5"/>
            <a:ext cx="4040188" cy="639763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849" indent="0">
              <a:buNone/>
              <a:defRPr sz="2100" b="1"/>
            </a:lvl2pPr>
            <a:lvl3pPr marL="957697" indent="0">
              <a:buNone/>
              <a:defRPr sz="1900" b="1"/>
            </a:lvl3pPr>
            <a:lvl4pPr marL="1436546" indent="0">
              <a:buNone/>
              <a:defRPr sz="1600" b="1"/>
            </a:lvl4pPr>
            <a:lvl5pPr marL="1915395" indent="0">
              <a:buNone/>
              <a:defRPr sz="1600" b="1"/>
            </a:lvl5pPr>
            <a:lvl6pPr marL="2394243" indent="0">
              <a:buNone/>
              <a:defRPr sz="1600" b="1"/>
            </a:lvl6pPr>
            <a:lvl7pPr marL="2873092" indent="0">
              <a:buNone/>
              <a:defRPr sz="1600" b="1"/>
            </a:lvl7pPr>
            <a:lvl8pPr marL="3351940" indent="0">
              <a:buNone/>
              <a:defRPr sz="1600" b="1"/>
            </a:lvl8pPr>
            <a:lvl9pPr marL="3830788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9" y="1535115"/>
            <a:ext cx="4041775" cy="639763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849" indent="0">
              <a:buNone/>
              <a:defRPr sz="2100" b="1"/>
            </a:lvl2pPr>
            <a:lvl3pPr marL="957697" indent="0">
              <a:buNone/>
              <a:defRPr sz="1900" b="1"/>
            </a:lvl3pPr>
            <a:lvl4pPr marL="1436546" indent="0">
              <a:buNone/>
              <a:defRPr sz="1600" b="1"/>
            </a:lvl4pPr>
            <a:lvl5pPr marL="1915395" indent="0">
              <a:buNone/>
              <a:defRPr sz="1600" b="1"/>
            </a:lvl5pPr>
            <a:lvl6pPr marL="2394243" indent="0">
              <a:buNone/>
              <a:defRPr sz="1600" b="1"/>
            </a:lvl6pPr>
            <a:lvl7pPr marL="2873092" indent="0">
              <a:buNone/>
              <a:defRPr sz="1600" b="1"/>
            </a:lvl7pPr>
            <a:lvl8pPr marL="3351940" indent="0">
              <a:buNone/>
              <a:defRPr sz="1600" b="1"/>
            </a:lvl8pPr>
            <a:lvl9pPr marL="3830788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pPr/>
              <a:t>14/12/63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4087583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pPr/>
              <a:t>14/12/63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209880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pPr/>
              <a:t>14/12/63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7581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4" y="273051"/>
            <a:ext cx="3008313" cy="1162051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575051" y="273054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849" indent="0">
              <a:buNone/>
              <a:defRPr sz="1300"/>
            </a:lvl2pPr>
            <a:lvl3pPr marL="957697" indent="0">
              <a:buNone/>
              <a:defRPr sz="1000"/>
            </a:lvl3pPr>
            <a:lvl4pPr marL="1436546" indent="0">
              <a:buNone/>
              <a:defRPr sz="1000"/>
            </a:lvl4pPr>
            <a:lvl5pPr marL="1915395" indent="0">
              <a:buNone/>
              <a:defRPr sz="1000"/>
            </a:lvl5pPr>
            <a:lvl6pPr marL="2394243" indent="0">
              <a:buNone/>
              <a:defRPr sz="1000"/>
            </a:lvl6pPr>
            <a:lvl7pPr marL="2873092" indent="0">
              <a:buNone/>
              <a:defRPr sz="1000"/>
            </a:lvl7pPr>
            <a:lvl8pPr marL="3351940" indent="0">
              <a:buNone/>
              <a:defRPr sz="1000"/>
            </a:lvl8pPr>
            <a:lvl9pPr marL="3830788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pPr/>
              <a:t>14/12/63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4119734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400"/>
            </a:lvl1pPr>
            <a:lvl2pPr marL="478849" indent="0">
              <a:buNone/>
              <a:defRPr sz="2900"/>
            </a:lvl2pPr>
            <a:lvl3pPr marL="957697" indent="0">
              <a:buNone/>
              <a:defRPr sz="2500"/>
            </a:lvl3pPr>
            <a:lvl4pPr marL="1436546" indent="0">
              <a:buNone/>
              <a:defRPr sz="2100"/>
            </a:lvl4pPr>
            <a:lvl5pPr marL="1915395" indent="0">
              <a:buNone/>
              <a:defRPr sz="2100"/>
            </a:lvl5pPr>
            <a:lvl6pPr marL="2394243" indent="0">
              <a:buNone/>
              <a:defRPr sz="2100"/>
            </a:lvl6pPr>
            <a:lvl7pPr marL="2873092" indent="0">
              <a:buNone/>
              <a:defRPr sz="2100"/>
            </a:lvl7pPr>
            <a:lvl8pPr marL="3351940" indent="0">
              <a:buNone/>
              <a:defRPr sz="2100"/>
            </a:lvl8pPr>
            <a:lvl9pPr marL="3830788" indent="0">
              <a:buNone/>
              <a:defRPr sz="21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41"/>
            <a:ext cx="5486400" cy="804863"/>
          </a:xfrm>
        </p:spPr>
        <p:txBody>
          <a:bodyPr/>
          <a:lstStyle>
            <a:lvl1pPr marL="0" indent="0">
              <a:buNone/>
              <a:defRPr sz="1500"/>
            </a:lvl1pPr>
            <a:lvl2pPr marL="478849" indent="0">
              <a:buNone/>
              <a:defRPr sz="1300"/>
            </a:lvl2pPr>
            <a:lvl3pPr marL="957697" indent="0">
              <a:buNone/>
              <a:defRPr sz="1000"/>
            </a:lvl3pPr>
            <a:lvl4pPr marL="1436546" indent="0">
              <a:buNone/>
              <a:defRPr sz="1000"/>
            </a:lvl4pPr>
            <a:lvl5pPr marL="1915395" indent="0">
              <a:buNone/>
              <a:defRPr sz="1000"/>
            </a:lvl5pPr>
            <a:lvl6pPr marL="2394243" indent="0">
              <a:buNone/>
              <a:defRPr sz="1000"/>
            </a:lvl6pPr>
            <a:lvl7pPr marL="2873092" indent="0">
              <a:buNone/>
              <a:defRPr sz="1000"/>
            </a:lvl7pPr>
            <a:lvl8pPr marL="3351940" indent="0">
              <a:buNone/>
              <a:defRPr sz="1000"/>
            </a:lvl8pPr>
            <a:lvl9pPr marL="3830788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pPr/>
              <a:t>14/12/63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1524231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41"/>
            <a:ext cx="8229600" cy="1143001"/>
          </a:xfrm>
          <a:prstGeom prst="rect">
            <a:avLst/>
          </a:prstGeom>
        </p:spPr>
        <p:txBody>
          <a:bodyPr vert="horz" lIns="95770" tIns="47885" rIns="95770" bIns="47885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horz" lIns="95770" tIns="47885" rIns="95770" bIns="47885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457201" y="6356354"/>
            <a:ext cx="2133600" cy="365125"/>
          </a:xfrm>
          <a:prstGeom prst="rect">
            <a:avLst/>
          </a:prstGeom>
        </p:spPr>
        <p:txBody>
          <a:bodyPr vert="horz" lIns="95770" tIns="47885" rIns="95770" bIns="47885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A79B6-6822-485B-AED0-F9D0DBD358CB}" type="datetimeFigureOut">
              <a:rPr lang="th-TH" smtClean="0"/>
              <a:pPr/>
              <a:t>14/12/63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5770" tIns="47885" rIns="95770" bIns="47885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5770" tIns="47885" rIns="95770" bIns="47885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CBCF55-23B8-43A7-9283-9B241F56DE0B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1170622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57697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9137" indent="-359137" algn="l" defTabSz="957697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8129" indent="-299280" algn="l" defTabSz="957697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7121" indent="-239424" algn="l" defTabSz="957697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5970" indent="-239424" algn="l" defTabSz="957697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819" indent="-239424" algn="l" defTabSz="957697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668" indent="-239424" algn="l" defTabSz="957697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516" indent="-239424" algn="l" defTabSz="957697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364" indent="-239424" algn="l" defTabSz="957697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214" indent="-239424" algn="l" defTabSz="957697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5769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849" algn="l" defTabSz="95769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697" algn="l" defTabSz="95769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546" algn="l" defTabSz="95769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395" algn="l" defTabSz="95769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243" algn="l" defTabSz="95769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092" algn="l" defTabSz="95769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1940" algn="l" defTabSz="95769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0788" algn="l" defTabSz="95769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กลุ่ม 4"/>
          <p:cNvGrpSpPr/>
          <p:nvPr/>
        </p:nvGrpSpPr>
        <p:grpSpPr>
          <a:xfrm>
            <a:off x="0" y="6021288"/>
            <a:ext cx="9144000" cy="836712"/>
            <a:chOff x="0" y="4395355"/>
            <a:chExt cx="9144000" cy="748145"/>
          </a:xfrm>
        </p:grpSpPr>
        <p:pic>
          <p:nvPicPr>
            <p:cNvPr id="1026" name="Picture 2" descr="C:\Users\Administrator\Desktop\pngtree-hand-drawn-cartoon-house-print-ad-image_148888.jp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t="21302"/>
            <a:stretch/>
          </p:blipFill>
          <p:spPr bwMode="auto">
            <a:xfrm>
              <a:off x="0" y="4395355"/>
              <a:ext cx="2607494" cy="748145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2" descr="C:\Users\Administrator\Desktop\pngtree-hand-drawn-cartoon-house-print-ad-image_148888.jp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t="21302"/>
            <a:stretch/>
          </p:blipFill>
          <p:spPr bwMode="auto">
            <a:xfrm>
              <a:off x="2607494" y="4395355"/>
              <a:ext cx="2607494" cy="748145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2" descr="C:\Users\Administrator\Desktop\pngtree-hand-drawn-cartoon-house-print-ad-image_148888.jp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t="21302"/>
            <a:stretch/>
          </p:blipFill>
          <p:spPr bwMode="auto">
            <a:xfrm>
              <a:off x="5214988" y="4395355"/>
              <a:ext cx="2607494" cy="748145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C:\Users\Administrator\Desktop\pngtree-hand-drawn-cartoon-house-print-ad-image_148888.jp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t="21302" r="49318"/>
            <a:stretch/>
          </p:blipFill>
          <p:spPr bwMode="auto">
            <a:xfrm>
              <a:off x="7822482" y="4395355"/>
              <a:ext cx="1321518" cy="748145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aphicFrame>
        <p:nvGraphicFramePr>
          <p:cNvPr id="10" name="ตาราง 9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627368980"/>
              </p:ext>
            </p:extLst>
          </p:nvPr>
        </p:nvGraphicFramePr>
        <p:xfrm>
          <a:off x="214282" y="2000240"/>
          <a:ext cx="2952328" cy="1656184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2952328"/>
              </a:tblGrid>
              <a:tr h="429826"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>
                          <a:solidFill>
                            <a:srgbClr val="FFFF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ภาษีที่ดินและสิ่งปลูกสร้าง</a:t>
                      </a:r>
                      <a:endParaRPr lang="th-TH" sz="2000" b="1" dirty="0">
                        <a:solidFill>
                          <a:srgbClr val="FFFF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226358">
                <a:tc>
                  <a:txBody>
                    <a:bodyPr/>
                    <a:lstStyle/>
                    <a:p>
                      <a:r>
                        <a:rPr lang="th-TH" sz="1500" b="1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ผู้เสียภาษี </a:t>
                      </a:r>
                      <a:r>
                        <a:rPr lang="en-US" sz="1500" b="1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:</a:t>
                      </a:r>
                      <a:r>
                        <a:rPr lang="en-US" sz="1500" b="1" baseline="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500" b="1" baseline="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เจ้าของที่ดิน/เจ้าของสิ่งปลูกสร้าง</a:t>
                      </a:r>
                    </a:p>
                    <a:p>
                      <a:r>
                        <a:rPr lang="th-TH" sz="1500" b="1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                เจ้าของห้องชุด</a:t>
                      </a:r>
                      <a:r>
                        <a:rPr lang="th-TH" sz="1500" b="1" baseline="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ผู้ครอบครองทรัพย์สิน</a:t>
                      </a:r>
                    </a:p>
                    <a:p>
                      <a:r>
                        <a:rPr lang="th-TH" sz="1500" b="1" baseline="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                หรือผู้ที่ทำประโยชน์ในทรัพย์สินของรัฐ</a:t>
                      </a:r>
                    </a:p>
                    <a:p>
                      <a:r>
                        <a:rPr lang="th-TH" sz="1500" b="1" baseline="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                 (ที่ดิน/สิ่งปลูกสร้าง)</a:t>
                      </a:r>
                      <a:endParaRPr lang="th-TH" sz="1500" b="1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 anchor="ctr">
                    <a:solidFill>
                      <a:schemeClr val="tx2">
                        <a:lumMod val="60000"/>
                        <a:lumOff val="40000"/>
                        <a:alpha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ตาราง 1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880277985"/>
              </p:ext>
            </p:extLst>
          </p:nvPr>
        </p:nvGraphicFramePr>
        <p:xfrm>
          <a:off x="3803839" y="1340768"/>
          <a:ext cx="4411499" cy="2194560"/>
        </p:xfrm>
        <a:graphic>
          <a:graphicData uri="http://schemas.openxmlformats.org/drawingml/2006/table">
            <a:tbl>
              <a:tblPr lastRow="1" bandRow="1">
                <a:tableStyleId>{284E427A-3D55-4303-BF80-6455036E1DE7}</a:tableStyleId>
              </a:tblPr>
              <a:tblGrid>
                <a:gridCol w="4411499"/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th-TH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ตรวจสอบรายการที่ดินและสิ่งปลูกสร้าง     </a:t>
                      </a:r>
                      <a:r>
                        <a:rPr lang="en-US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: </a:t>
                      </a:r>
                      <a:r>
                        <a:rPr lang="th-TH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พฤศจิกายน – ธันวาคม 2563</a:t>
                      </a:r>
                      <a:endParaRPr lang="th-TH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 anchor="ctr"/>
                </a:tc>
              </a:tr>
              <a:tr h="153537">
                <a:tc>
                  <a:txBody>
                    <a:bodyPr/>
                    <a:lstStyle/>
                    <a:p>
                      <a:pPr algn="l"/>
                      <a:r>
                        <a:rPr lang="th-TH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ประกาศราคาประเมินทุนทรัพย์               </a:t>
                      </a:r>
                      <a:r>
                        <a:rPr lang="en-US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: </a:t>
                      </a:r>
                      <a:r>
                        <a:rPr lang="th-TH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มกราคม 2564</a:t>
                      </a:r>
                      <a:endParaRPr lang="th-TH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 anchor="ctr"/>
                </a:tc>
              </a:tr>
              <a:tr h="163057">
                <a:tc>
                  <a:txBody>
                    <a:bodyPr/>
                    <a:lstStyle/>
                    <a:p>
                      <a:pPr algn="l"/>
                      <a:r>
                        <a:rPr lang="th-TH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แจ้งการประเมินภาษี                            </a:t>
                      </a:r>
                      <a:r>
                        <a:rPr lang="en-US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: </a:t>
                      </a:r>
                      <a:r>
                        <a:rPr lang="th-TH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มกราคม – กุมภาพันธ์ 2564</a:t>
                      </a:r>
                    </a:p>
                  </a:txBody>
                  <a:tcPr marT="60960" marB="60960" anchor="ctr"/>
                </a:tc>
              </a:tr>
              <a:tr h="172577">
                <a:tc>
                  <a:txBody>
                    <a:bodyPr/>
                    <a:lstStyle/>
                    <a:p>
                      <a:pPr algn="l"/>
                      <a:r>
                        <a:rPr lang="th-TH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ชำระภาษี                                      </a:t>
                      </a:r>
                      <a:r>
                        <a:rPr lang="en-US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en-US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: </a:t>
                      </a:r>
                      <a:r>
                        <a:rPr lang="th-TH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ภายใน</a:t>
                      </a:r>
                      <a:r>
                        <a:rPr lang="th-TH" sz="1600" b="1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เมษายน 2564</a:t>
                      </a:r>
                      <a:endParaRPr lang="th-TH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 anchor="ctr"/>
                </a:tc>
              </a:tr>
              <a:tr h="182097">
                <a:tc>
                  <a:txBody>
                    <a:bodyPr/>
                    <a:lstStyle/>
                    <a:p>
                      <a:pPr algn="l"/>
                      <a:r>
                        <a:rPr lang="th-TH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ผ่อนชำระภาษี                                  </a:t>
                      </a:r>
                      <a:r>
                        <a:rPr lang="en-US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: </a:t>
                      </a:r>
                      <a:r>
                        <a:rPr lang="th-TH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เมษายน</a:t>
                      </a:r>
                      <a:r>
                        <a:rPr lang="th-TH" sz="1600" b="1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– มิถุนายน 2564</a:t>
                      </a:r>
                      <a:endParaRPr lang="th-TH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 anchor="ctr"/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th-TH" sz="1600" dirty="0" smtClean="0">
                          <a:solidFill>
                            <a:schemeClr val="bg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   ฐานภาษี </a:t>
                      </a:r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:</a:t>
                      </a:r>
                      <a:r>
                        <a:rPr lang="en-US" sz="1600" baseline="0" dirty="0" smtClean="0">
                          <a:solidFill>
                            <a:schemeClr val="bg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600" baseline="0" dirty="0" smtClean="0">
                          <a:solidFill>
                            <a:schemeClr val="bg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มูลค่าของที่ดินและสิ่งปลูกสร้าง (ราคาประเมินทุนทรัพย์)</a:t>
                      </a:r>
                      <a:endParaRPr lang="th-TH" sz="1600" b="1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 anchor="ctr">
                    <a:solidFill>
                      <a:srgbClr val="C0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ตาราง 1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18146287"/>
              </p:ext>
            </p:extLst>
          </p:nvPr>
        </p:nvGraphicFramePr>
        <p:xfrm>
          <a:off x="214459" y="3645024"/>
          <a:ext cx="4357541" cy="1981200"/>
        </p:xfrm>
        <a:graphic>
          <a:graphicData uri="http://schemas.openxmlformats.org/drawingml/2006/table">
            <a:tbl>
              <a:tblPr lastRow="1" bandRow="1">
                <a:tableStyleId>{93296810-A885-4BE3-A3E7-6D5BEEA58F35}</a:tableStyleId>
              </a:tblPr>
              <a:tblGrid>
                <a:gridCol w="4357541"/>
              </a:tblGrid>
              <a:tr h="0">
                <a:tc>
                  <a:txBody>
                    <a:bodyPr/>
                    <a:lstStyle/>
                    <a:p>
                      <a:r>
                        <a:rPr lang="th-TH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เบี้ยปรับ</a:t>
                      </a:r>
                      <a:r>
                        <a:rPr lang="th-TH" sz="15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    </a:t>
                      </a:r>
                      <a:r>
                        <a:rPr lang="en-US" sz="15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: 10% </a:t>
                      </a:r>
                      <a:r>
                        <a:rPr lang="th-TH" sz="15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ของค่าภาษี มาชำระก่อนออกหนังสือแจ้งทวงถาม</a:t>
                      </a:r>
                      <a:endParaRPr lang="th-TH" sz="15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 anchor="ctr"/>
                </a:tc>
              </a:tr>
              <a:tr h="153536">
                <a:tc>
                  <a:txBody>
                    <a:bodyPr/>
                    <a:lstStyle/>
                    <a:p>
                      <a:r>
                        <a:rPr lang="en-US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               :</a:t>
                      </a:r>
                      <a:r>
                        <a:rPr lang="en-US" sz="15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20% </a:t>
                      </a:r>
                      <a:r>
                        <a:rPr lang="th-TH" sz="15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ของค่าภาษี มาชำระภายในวันที่กำหนดไว้ในหนังสือทวงถาม</a:t>
                      </a:r>
                      <a:endParaRPr lang="th-TH" sz="15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 anchor="ctr"/>
                </a:tc>
              </a:tr>
              <a:tr h="163056">
                <a:tc>
                  <a:txBody>
                    <a:bodyPr/>
                    <a:lstStyle/>
                    <a:p>
                      <a:r>
                        <a:rPr lang="en-US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               : 40%</a:t>
                      </a:r>
                      <a:r>
                        <a:rPr lang="en-US" sz="15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5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ของค่าภาษี มาชำระเกินวันที่กำหนดไว้ในหนังสือแจ้งทวงถาม</a:t>
                      </a:r>
                      <a:endParaRPr lang="th-TH" sz="15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 anchor="ctr"/>
                </a:tc>
              </a:tr>
              <a:tr h="172576">
                <a:tc>
                  <a:txBody>
                    <a:bodyPr/>
                    <a:lstStyle/>
                    <a:p>
                      <a:r>
                        <a:rPr lang="th-TH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เงินเพิ่ม    </a:t>
                      </a:r>
                      <a:r>
                        <a:rPr lang="en-US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en-US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: 1%</a:t>
                      </a:r>
                      <a:r>
                        <a:rPr lang="en-US" sz="15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5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ของค่าภาษี ต่อเดือนที่ค้างชำระ</a:t>
                      </a:r>
                      <a:endParaRPr lang="th-TH" sz="15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 anchor="ctr"/>
                </a:tc>
              </a:tr>
              <a:tr h="182096">
                <a:tc>
                  <a:txBody>
                    <a:bodyPr/>
                    <a:lstStyle/>
                    <a:p>
                      <a:r>
                        <a:rPr lang="th-TH" sz="1500" b="1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บทลงโทษ</a:t>
                      </a:r>
                      <a:r>
                        <a:rPr lang="en-US" sz="1500" b="1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:</a:t>
                      </a:r>
                      <a:r>
                        <a:rPr lang="th-TH" sz="1500" b="1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เบี้ยปรับ, เงินเพิ่ม, อายัดทรัพย์สินและขายทอดตลาด ระงับการทำนิติกรรมที่ดิน</a:t>
                      </a:r>
                      <a:endParaRPr lang="th-TH" sz="1500" b="1" dirty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 anchor="ctr"/>
                </a:tc>
              </a:tr>
            </a:tbl>
          </a:graphicData>
        </a:graphic>
      </p:graphicFrame>
      <p:graphicFrame>
        <p:nvGraphicFramePr>
          <p:cNvPr id="14" name="ตาราง 1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578564723"/>
              </p:ext>
            </p:extLst>
          </p:nvPr>
        </p:nvGraphicFramePr>
        <p:xfrm>
          <a:off x="4860032" y="4149080"/>
          <a:ext cx="4104456" cy="1981200"/>
        </p:xfrm>
        <a:graphic>
          <a:graphicData uri="http://schemas.openxmlformats.org/drawingml/2006/table">
            <a:tbl>
              <a:tblPr bandRow="1">
                <a:tableStyleId>{F5AB1C69-6EDB-4FF4-983F-18BD219EF322}</a:tableStyleId>
              </a:tblPr>
              <a:tblGrid>
                <a:gridCol w="4104456"/>
              </a:tblGrid>
              <a:tr h="181105">
                <a:tc>
                  <a:txBody>
                    <a:bodyPr/>
                    <a:lstStyle/>
                    <a:p>
                      <a:pPr algn="l"/>
                      <a:r>
                        <a:rPr lang="th-TH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ยื่นแบบ     </a:t>
                      </a:r>
                      <a:r>
                        <a:rPr lang="en-US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: </a:t>
                      </a:r>
                      <a:r>
                        <a:rPr lang="th-TH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มกราคม</a:t>
                      </a:r>
                      <a:r>
                        <a:rPr lang="th-TH" sz="15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– มีนาคม 2564</a:t>
                      </a:r>
                      <a:endParaRPr lang="th-TH" sz="15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/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th-TH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ชำระภาษี  </a:t>
                      </a:r>
                      <a:r>
                        <a:rPr lang="en-US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: </a:t>
                      </a:r>
                      <a:r>
                        <a:rPr lang="th-TH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ภายใน 15 วัน นับแต่วันรับแจ้งเตือนการประเมิน</a:t>
                      </a:r>
                      <a:endParaRPr lang="th-TH" sz="15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/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th-TH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ค่าปรับ     </a:t>
                      </a:r>
                      <a:r>
                        <a:rPr lang="en-US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: </a:t>
                      </a:r>
                      <a:r>
                        <a:rPr lang="th-TH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ไม่มายื่นแบบตามกำหนด ปรับ 5,000</a:t>
                      </a:r>
                      <a:r>
                        <a:rPr lang="th-TH" sz="15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– 50,000 บาท</a:t>
                      </a:r>
                      <a:endParaRPr lang="th-TH" sz="15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/>
                </a:tc>
              </a:tr>
              <a:tr h="249989">
                <a:tc>
                  <a:txBody>
                    <a:bodyPr/>
                    <a:lstStyle/>
                    <a:p>
                      <a:pPr algn="l"/>
                      <a:r>
                        <a:rPr lang="th-TH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เงินเพิ่ม    </a:t>
                      </a:r>
                      <a:r>
                        <a:rPr lang="en-US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: </a:t>
                      </a:r>
                      <a:r>
                        <a:rPr lang="th-TH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ไม่ชำระเงินภายใน 15 วัน นับแต่วันรับแจ้งประเมิน คิดเงินเพิ่ม </a:t>
                      </a:r>
                      <a:r>
                        <a:rPr lang="en-US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       </a:t>
                      </a:r>
                    </a:p>
                    <a:p>
                      <a:pPr algn="l"/>
                      <a:r>
                        <a:rPr lang="en-US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             </a:t>
                      </a:r>
                      <a:r>
                        <a:rPr lang="th-TH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  </a:t>
                      </a:r>
                      <a:r>
                        <a:rPr lang="en-US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2%</a:t>
                      </a:r>
                      <a:r>
                        <a:rPr lang="en-US" sz="15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5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ของค่าภาษี ต่อเดือน</a:t>
                      </a:r>
                      <a:endParaRPr lang="th-TH" sz="15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/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th-TH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     ผู้เสียภาษี  </a:t>
                      </a:r>
                      <a:r>
                        <a:rPr lang="en-US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: </a:t>
                      </a:r>
                      <a:r>
                        <a:rPr lang="th-TH" sz="15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เจ้าของหรือผู้ครอบครองป้าย</a:t>
                      </a:r>
                      <a:endParaRPr lang="th-TH" sz="15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5" name="สี่เหลี่ยมผืนผ้า 14"/>
          <p:cNvSpPr/>
          <p:nvPr/>
        </p:nvSpPr>
        <p:spPr>
          <a:xfrm>
            <a:off x="71438" y="6233722"/>
            <a:ext cx="8929718" cy="481426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5770" tIns="47885" rIns="95770" bIns="47885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th-TH" sz="2500" b="1" spc="52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ติดต่อ กองคลัง </a:t>
            </a:r>
            <a:r>
              <a:rPr lang="th-TH" sz="2500" b="1" spc="52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 องค์การบริหารส่วนตำบลภูเวียง โทร 0 – 4329 – 1592 ในวันและเวลาราชการ </a:t>
            </a:r>
            <a:endParaRPr lang="th-TH" sz="2500" b="1" spc="52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6" name="สี่เหลี่ยมผืนผ้า 15"/>
          <p:cNvSpPr/>
          <p:nvPr/>
        </p:nvSpPr>
        <p:spPr>
          <a:xfrm>
            <a:off x="2109287" y="0"/>
            <a:ext cx="5924916" cy="712258"/>
          </a:xfrm>
          <a:prstGeom prst="rect">
            <a:avLst/>
          </a:prstGeom>
          <a:noFill/>
        </p:spPr>
        <p:txBody>
          <a:bodyPr wrap="none" lIns="95770" tIns="47885" rIns="95770" bIns="47885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th-TH" sz="4000" b="1" spc="52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ประกาศองค์การบริหารส่วนตำบลภูเวียง</a:t>
            </a:r>
            <a:endParaRPr lang="th-TH" sz="4000" b="1" spc="52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7" name="สี่เหลี่ยมผืนผ้า 16"/>
          <p:cNvSpPr/>
          <p:nvPr/>
        </p:nvSpPr>
        <p:spPr>
          <a:xfrm>
            <a:off x="2490705" y="476672"/>
            <a:ext cx="5260119" cy="958480"/>
          </a:xfrm>
          <a:prstGeom prst="rect">
            <a:avLst/>
          </a:prstGeom>
          <a:noFill/>
        </p:spPr>
        <p:txBody>
          <a:bodyPr wrap="none" lIns="95770" tIns="47885" rIns="95770" bIns="47885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th-TH" sz="2800" b="1" spc="52" dirty="0">
                <a:ln w="11430"/>
                <a:solidFill>
                  <a:srgbClr val="00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เรื่อง การ</a:t>
            </a:r>
            <a:r>
              <a:rPr lang="th-TH" sz="2800" b="1" spc="52" dirty="0" smtClean="0">
                <a:ln w="11430"/>
                <a:solidFill>
                  <a:srgbClr val="00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ประชาสัมพันธ์ภาษี</a:t>
            </a:r>
            <a:r>
              <a:rPr lang="th-TH" sz="2800" b="1" spc="52" dirty="0">
                <a:ln w="11430"/>
                <a:solidFill>
                  <a:srgbClr val="00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ที่ดินและสิ่งปลูกสร้าง</a:t>
            </a:r>
          </a:p>
          <a:p>
            <a:pPr algn="ctr"/>
            <a:r>
              <a:rPr lang="th-TH" sz="2800" b="1" spc="52" dirty="0">
                <a:ln w="11430"/>
                <a:solidFill>
                  <a:srgbClr val="00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และภาษีป้าย ประจำปี 2564</a:t>
            </a:r>
          </a:p>
        </p:txBody>
      </p:sp>
      <p:sp>
        <p:nvSpPr>
          <p:cNvPr id="3" name="สี่เหลี่ยมผืนผ้า 2"/>
          <p:cNvSpPr/>
          <p:nvPr/>
        </p:nvSpPr>
        <p:spPr>
          <a:xfrm>
            <a:off x="6357950" y="3712493"/>
            <a:ext cx="1088761" cy="430887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2200" b="1" spc="300" dirty="0" smtClean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H SarabunIT๙" pitchFamily="34" charset="-34"/>
                <a:cs typeface="TH SarabunIT๙" pitchFamily="34" charset="-34"/>
              </a:rPr>
              <a:t>ภาษีป้าย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472" y="142852"/>
            <a:ext cx="1285884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4256931187"/>
      </p:ext>
    </p:extLst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298</Words>
  <Application>Microsoft Office PowerPoint</Application>
  <PresentationFormat>นำเสนอทางหน้าจอ (4:3)</PresentationFormat>
  <Paragraphs>28</Paragraphs>
  <Slides>1</Slides>
  <Notes>1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</vt:i4>
      </vt:variant>
    </vt:vector>
  </HeadingPairs>
  <TitlesOfParts>
    <vt:vector size="2" baseType="lpstr">
      <vt:lpstr>ชุดรูปแบบของ Office</vt:lpstr>
      <vt:lpstr>ภาพนิ่ง 1</vt:lpstr>
    </vt:vector>
  </TitlesOfParts>
  <Company>www.easyosteam.com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Mr.KKD</dc:creator>
  <cp:lastModifiedBy>pc</cp:lastModifiedBy>
  <cp:revision>94</cp:revision>
  <dcterms:created xsi:type="dcterms:W3CDTF">2020-10-22T06:21:09Z</dcterms:created>
  <dcterms:modified xsi:type="dcterms:W3CDTF">2020-12-14T09:00:52Z</dcterms:modified>
</cp:coreProperties>
</file>